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2011731"/>
      </p:ext>
    </p:extLst>
  </p:cSld>
  <p:clrMapOvr>
    <a:masterClrMapping/>
  </p:clrMapOvr>
  <p:transition spd="slow" advClick="0" advTm="20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9799800"/>
      </p:ext>
    </p:extLst>
  </p:cSld>
  <p:clrMapOvr>
    <a:masterClrMapping/>
  </p:clrMapOvr>
  <p:transition spd="slow" advClick="0" advTm="20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5769103"/>
      </p:ext>
    </p:extLst>
  </p:cSld>
  <p:clrMapOvr>
    <a:masterClrMapping/>
  </p:clrMapOvr>
  <p:transition spd="slow" advClick="0" advTm="2000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694561"/>
      </p:ext>
    </p:extLst>
  </p:cSld>
  <p:clrMapOvr>
    <a:masterClrMapping/>
  </p:clrMapOvr>
  <p:transition spd="slow" advClick="0" advTm="20000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72301646"/>
      </p:ext>
    </p:extLst>
  </p:cSld>
  <p:clrMapOvr>
    <a:masterClrMapping/>
  </p:clrMapOvr>
  <p:transition spd="slow" advClick="0" advTm="20000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3169893"/>
      </p:ext>
    </p:extLst>
  </p:cSld>
  <p:clrMapOvr>
    <a:masterClrMapping/>
  </p:clrMapOvr>
  <p:transition spd="slow" advClick="0" advTm="20000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5966390"/>
      </p:ext>
    </p:extLst>
  </p:cSld>
  <p:clrMapOvr>
    <a:masterClrMapping/>
  </p:clrMapOvr>
  <p:transition spd="slow" advClick="0" advTm="20000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8992537"/>
      </p:ext>
    </p:extLst>
  </p:cSld>
  <p:clrMapOvr>
    <a:masterClrMapping/>
  </p:clrMapOvr>
  <p:transition spd="slow" advClick="0" advTm="20000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7294478"/>
      </p:ext>
    </p:extLst>
  </p:cSld>
  <p:clrMapOvr>
    <a:masterClrMapping/>
  </p:clrMapOvr>
  <p:transition spd="slow" advClick="0" advTm="20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8607997"/>
      </p:ext>
    </p:extLst>
  </p:cSld>
  <p:clrMapOvr>
    <a:masterClrMapping/>
  </p:clrMapOvr>
  <p:transition spd="slow" advClick="0" advTm="20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0299871"/>
      </p:ext>
    </p:extLst>
  </p:cSld>
  <p:clrMapOvr>
    <a:masterClrMapping/>
  </p:clrMapOvr>
  <p:transition spd="slow" advClick="0" advTm="20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9700560"/>
      </p:ext>
    </p:extLst>
  </p:cSld>
  <p:clrMapOvr>
    <a:masterClrMapping/>
  </p:clrMapOvr>
  <p:transition spd="slow" advClick="0" advTm="20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9768617"/>
      </p:ext>
    </p:extLst>
  </p:cSld>
  <p:clrMapOvr>
    <a:masterClrMapping/>
  </p:clrMapOvr>
  <p:transition spd="slow" advClick="0" advTm="20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2631585"/>
      </p:ext>
    </p:extLst>
  </p:cSld>
  <p:clrMapOvr>
    <a:masterClrMapping/>
  </p:clrMapOvr>
  <p:transition spd="slow" advClick="0" advTm="20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9512026"/>
      </p:ext>
    </p:extLst>
  </p:cSld>
  <p:clrMapOvr>
    <a:masterClrMapping/>
  </p:clrMapOvr>
  <p:transition spd="slow" advClick="0" advTm="20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4162535"/>
      </p:ext>
    </p:extLst>
  </p:cSld>
  <p:clrMapOvr>
    <a:masterClrMapping/>
  </p:clrMapOvr>
  <p:transition spd="slow" advClick="0" advTm="20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1332325"/>
      </p:ext>
    </p:extLst>
  </p:cSld>
  <p:clrMapOvr>
    <a:masterClrMapping/>
  </p:clrMapOvr>
  <p:transition spd="slow" advClick="0" advTm="20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11816-FC36-4558-B61A-A51E9448926A}" type="datetimeFigureOut">
              <a:rPr lang="es-AR" smtClean="0"/>
              <a:t>9/10/2017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6316-1192-4C96-8434-E3E622B8EF6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33925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ransition spd="slow" advClick="0" advTm="20000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0.jpeg"/><Relationship Id="rId7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6681" y="130628"/>
            <a:ext cx="9531676" cy="2267857"/>
          </a:xfrm>
        </p:spPr>
        <p:txBody>
          <a:bodyPr/>
          <a:lstStyle/>
          <a:p>
            <a:pPr algn="ctr" defTabSz="914400"/>
            <a:r>
              <a:rPr lang="es-AR" sz="60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Despliegue Continuo en 5 pasos sencillos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5" y="3049084"/>
            <a:ext cx="8308634" cy="34173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98" y="2888704"/>
            <a:ext cx="2367111" cy="35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311"/>
      </p:ext>
    </p:extLst>
  </p:cSld>
  <p:clrMapOvr>
    <a:masterClrMapping/>
  </p:clrMapOvr>
  <p:transition spd="slow" advClick="0" advTm="20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78" y="3454891"/>
            <a:ext cx="2585300" cy="2585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28" y="1134357"/>
            <a:ext cx="3075940" cy="30945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96" y="3699041"/>
            <a:ext cx="2617675" cy="2598728"/>
          </a:xfrm>
          <a:prstGeom prst="rect">
            <a:avLst/>
          </a:prstGeom>
        </p:spPr>
      </p:pic>
      <p:sp>
        <p:nvSpPr>
          <p:cNvPr id="9" name="Flecha: doblada 11">
            <a:extLst>
              <a:ext uri="{FF2B5EF4-FFF2-40B4-BE49-F238E27FC236}">
                <a16:creationId xmlns:a16="http://schemas.microsoft.com/office/drawing/2014/main" id="{5F57EC0C-AE02-4E50-95D5-08D724D7981B}"/>
              </a:ext>
            </a:extLst>
          </p:cNvPr>
          <p:cNvSpPr/>
          <p:nvPr/>
        </p:nvSpPr>
        <p:spPr>
          <a:xfrm rot="5400000" flipV="1">
            <a:off x="2315248" y="1444839"/>
            <a:ext cx="1331879" cy="1996769"/>
          </a:xfrm>
          <a:prstGeom prst="bentArrow">
            <a:avLst>
              <a:gd name="adj1" fmla="val 19614"/>
              <a:gd name="adj2" fmla="val 29834"/>
              <a:gd name="adj3" fmla="val 22809"/>
              <a:gd name="adj4" fmla="val 36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0" name="Flecha: doblada 11">
            <a:extLst>
              <a:ext uri="{FF2B5EF4-FFF2-40B4-BE49-F238E27FC236}">
                <a16:creationId xmlns:a16="http://schemas.microsoft.com/office/drawing/2014/main" id="{5F57EC0C-AE02-4E50-95D5-08D724D7981B}"/>
              </a:ext>
            </a:extLst>
          </p:cNvPr>
          <p:cNvSpPr/>
          <p:nvPr/>
        </p:nvSpPr>
        <p:spPr>
          <a:xfrm rot="16200000" flipH="1" flipV="1">
            <a:off x="8438324" y="1241835"/>
            <a:ext cx="1119701" cy="1996769"/>
          </a:xfrm>
          <a:prstGeom prst="bentArrow">
            <a:avLst>
              <a:gd name="adj1" fmla="val 24734"/>
              <a:gd name="adj2" fmla="val 37463"/>
              <a:gd name="adj3" fmla="val 28296"/>
              <a:gd name="adj4" fmla="val 33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57487"/>
      </p:ext>
    </p:extLst>
  </p:cSld>
  <p:clrMapOvr>
    <a:masterClrMapping/>
  </p:clrMapOvr>
  <p:transition spd="slow" advClick="0" advTm="20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04" y="802783"/>
            <a:ext cx="5280338" cy="28161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86" y="4272701"/>
            <a:ext cx="1857644" cy="18576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42" y="4272701"/>
            <a:ext cx="1857644" cy="1857644"/>
          </a:xfrm>
          <a:prstGeom prst="rect">
            <a:avLst/>
          </a:prstGeom>
        </p:spPr>
      </p:pic>
      <p:sp>
        <p:nvSpPr>
          <p:cNvPr id="7" name="Flecha izquierda y derecha 6"/>
          <p:cNvSpPr/>
          <p:nvPr/>
        </p:nvSpPr>
        <p:spPr>
          <a:xfrm>
            <a:off x="4251101" y="4667890"/>
            <a:ext cx="3387144" cy="1067266"/>
          </a:xfrm>
          <a:prstGeom prst="leftRightArrow">
            <a:avLst>
              <a:gd name="adj1" fmla="val 33106"/>
              <a:gd name="adj2" fmla="val 343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1551389"/>
      </p:ext>
    </p:extLst>
  </p:cSld>
  <p:clrMapOvr>
    <a:masterClrMapping/>
  </p:clrMapOvr>
  <p:transition spd="slow" advClick="0" advTm="2000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15" y="1564389"/>
            <a:ext cx="2009775" cy="2276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2" y="1145335"/>
            <a:ext cx="2714625" cy="1685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36" y="2478746"/>
            <a:ext cx="2170364" cy="2103302"/>
          </a:xfrm>
          <a:prstGeom prst="rect">
            <a:avLst/>
          </a:prstGeom>
        </p:spPr>
      </p:pic>
      <p:sp>
        <p:nvSpPr>
          <p:cNvPr id="10" name="Igual que 9"/>
          <p:cNvSpPr/>
          <p:nvPr/>
        </p:nvSpPr>
        <p:spPr>
          <a:xfrm>
            <a:off x="5246093" y="4012345"/>
            <a:ext cx="914400" cy="914400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30" y="3698051"/>
            <a:ext cx="4584589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1426"/>
      </p:ext>
    </p:extLst>
  </p:cSld>
  <p:clrMapOvr>
    <a:masterClrMapping/>
  </p:clrMapOvr>
  <p:transition spd="slow" advClick="0" advTm="2000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700" i="1" dirty="0"/>
              <a:t>Paso 4 </a:t>
            </a:r>
            <a:br>
              <a:rPr lang="es-ES" sz="4700" i="1" dirty="0"/>
            </a:br>
            <a:r>
              <a:rPr lang="es-ES" sz="4700" i="1" dirty="0"/>
              <a:t>Real-time </a:t>
            </a:r>
            <a:r>
              <a:rPr lang="es-ES" sz="4700" i="1" dirty="0" err="1"/>
              <a:t>alerting</a:t>
            </a:r>
            <a:br>
              <a:rPr lang="es-ES" dirty="0"/>
            </a:br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 rot="594221">
            <a:off x="6057274" y="1899386"/>
            <a:ext cx="3745919" cy="657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Plataforma de monitoreo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846">
            <a:off x="876142" y="2275345"/>
            <a:ext cx="4821959" cy="301213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20772853">
            <a:off x="6126480" y="4986095"/>
            <a:ext cx="4624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Supervisar las métricas empresariales 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4024107"/>
      </p:ext>
    </p:extLst>
  </p:cSld>
  <p:clrMapOvr>
    <a:masterClrMapping/>
  </p:clrMapOvr>
  <p:transition spd="slow" advClick="0" advTm="20000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 rot="21105082">
            <a:off x="5306538" y="1454723"/>
            <a:ext cx="4934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Sincronizar la herramienta de monitoreo con un servidor de mensajería PUSH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6859">
            <a:off x="897289" y="2176290"/>
            <a:ext cx="4729218" cy="295840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 rot="21105082">
            <a:off x="6281898" y="4258883"/>
            <a:ext cx="4934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Arial" panose="020B0604020202020204" pitchFamily="34" charset="0"/>
              </a:rPr>
              <a:t>Obtener estado actual de las métricas establecidas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253415"/>
      </p:ext>
    </p:extLst>
  </p:cSld>
  <p:clrMapOvr>
    <a:masterClrMapping/>
  </p:clrMapOvr>
  <p:transition spd="slow" advClick="0" advTm="20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Sencilla regla…</a:t>
            </a:r>
          </a:p>
        </p:txBody>
      </p:sp>
      <p:sp>
        <p:nvSpPr>
          <p:cNvPr id="4" name="CuadroTexto 3"/>
          <p:cNvSpPr txBox="1"/>
          <p:nvPr/>
        </p:nvSpPr>
        <p:spPr>
          <a:xfrm rot="20470426">
            <a:off x="6406792" y="4506684"/>
            <a:ext cx="397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Detenga la línea de producción </a:t>
            </a:r>
          </a:p>
        </p:txBody>
      </p:sp>
      <p:sp>
        <p:nvSpPr>
          <p:cNvPr id="5" name="CuadroTexto 4"/>
          <p:cNvSpPr txBox="1"/>
          <p:nvPr/>
        </p:nvSpPr>
        <p:spPr>
          <a:xfrm rot="20470426">
            <a:off x="1732622" y="1853213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el sistema de alertas PUSH es ignorado</a:t>
            </a:r>
          </a:p>
        </p:txBody>
      </p:sp>
      <p:sp>
        <p:nvSpPr>
          <p:cNvPr id="7" name="Flecha derecha 6"/>
          <p:cNvSpPr/>
          <p:nvPr/>
        </p:nvSpPr>
        <p:spPr>
          <a:xfrm rot="1849163">
            <a:off x="4594521" y="3420911"/>
            <a:ext cx="2650790" cy="692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31" y="448781"/>
            <a:ext cx="4241400" cy="2697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4711">
            <a:off x="1337404" y="3733096"/>
            <a:ext cx="2439940" cy="243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57364"/>
      </p:ext>
    </p:extLst>
  </p:cSld>
  <p:clrMapOvr>
    <a:masterClrMapping/>
  </p:clrMapOvr>
  <p:transition spd="slow" advClick="0" advTm="20000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02A6D-C0CC-4ADE-B40B-5242948D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Paso 5</a:t>
            </a:r>
            <a:br>
              <a:rPr lang="en-US" i="1" dirty="0"/>
            </a:br>
            <a:r>
              <a:rPr lang="en-US" i="1" dirty="0"/>
              <a:t>Root cause analysis (five whys)</a:t>
            </a:r>
            <a:endParaRPr lang="es-MX" i="1" dirty="0"/>
          </a:p>
        </p:txBody>
      </p:sp>
      <p:pic>
        <p:nvPicPr>
          <p:cNvPr id="4" name="Picture 2" descr="http://www.elblogdeyes.com/wp-content/uploads/problemas.jpg">
            <a:extLst>
              <a:ext uri="{FF2B5EF4-FFF2-40B4-BE49-F238E27FC236}">
                <a16:creationId xmlns:a16="http://schemas.microsoft.com/office/drawing/2014/main" id="{5AB3F9D5-4092-4C8E-997A-6968408D09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1623">
            <a:off x="4834833" y="2259654"/>
            <a:ext cx="2046898" cy="20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blog.pucp.edu.pe/blog/pensamientocritico/wp-content/uploads/sites/597/2016/06/gerenciamento-problemas-itil.jpg">
            <a:extLst>
              <a:ext uri="{FF2B5EF4-FFF2-40B4-BE49-F238E27FC236}">
                <a16:creationId xmlns:a16="http://schemas.microsoft.com/office/drawing/2014/main" id="{32DF15F5-931B-4088-9BD2-9E9C090C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359">
            <a:off x="9244070" y="1269783"/>
            <a:ext cx="2250746" cy="22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previews.123rf.com/images/antkevyv/antkevyv1211/antkevyv121100016/16464300-5-Why-Root-Cause-Analysis-Methodology-Concept-with-Arrows-and-Target-Stock-Vector.jpg">
            <a:extLst>
              <a:ext uri="{FF2B5EF4-FFF2-40B4-BE49-F238E27FC236}">
                <a16:creationId xmlns:a16="http://schemas.microsoft.com/office/drawing/2014/main" id="{820DE5CE-6AFB-44D9-AFC8-9BEAB8A60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7" y="2590409"/>
            <a:ext cx="3897350" cy="38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s://www.cegosonlineuniversity.com/wp-content/uploads/2015/09/trabajo-en-equipo31.png">
            <a:extLst>
              <a:ext uri="{FF2B5EF4-FFF2-40B4-BE49-F238E27FC236}">
                <a16:creationId xmlns:a16="http://schemas.microsoft.com/office/drawing/2014/main" id="{1034068F-0E5E-4E83-86AA-13E625849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193">
            <a:off x="6250035" y="3679289"/>
            <a:ext cx="4782061" cy="273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006074"/>
      </p:ext>
    </p:extLst>
  </p:cSld>
  <p:clrMapOvr>
    <a:masterClrMapping/>
  </p:clrMapOvr>
  <p:transition spd="slow" advClick="0" advTm="20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http://anime.es/wp-content/uploads/2015/07/pokemon-palomitas-bichos-animemx-770x433.png">
            <a:extLst>
              <a:ext uri="{FF2B5EF4-FFF2-40B4-BE49-F238E27FC236}">
                <a16:creationId xmlns:a16="http://schemas.microsoft.com/office/drawing/2014/main" id="{6C6DDC70-A603-4243-A89E-1C8EB891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2613">
            <a:off x="381202" y="1674598"/>
            <a:ext cx="2307960" cy="129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cinevadir.files.wordpress.com/2017/04/pequena_bichos_pixar.jpg?w=640">
            <a:extLst>
              <a:ext uri="{FF2B5EF4-FFF2-40B4-BE49-F238E27FC236}">
                <a16:creationId xmlns:a16="http://schemas.microsoft.com/office/drawing/2014/main" id="{7AB4C802-E541-4C43-9B42-17E8F035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56">
            <a:off x="381186" y="482962"/>
            <a:ext cx="2307960" cy="13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www.pdcahome.com/wp-content/uploads/2015/11/calidad.jpg">
            <a:extLst>
              <a:ext uri="{FF2B5EF4-FFF2-40B4-BE49-F238E27FC236}">
                <a16:creationId xmlns:a16="http://schemas.microsoft.com/office/drawing/2014/main" id="{339E298D-D093-4E11-980B-2BBBBF15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17" y="704277"/>
            <a:ext cx="2492172" cy="2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2.bp.blogspot.com/_L0Fvjky2Ids/SU0AYnNUWyI/AAAAAAAAAXM/mwomCvZYnng/s1600/Kruppo.jpg">
            <a:extLst>
              <a:ext uri="{FF2B5EF4-FFF2-40B4-BE49-F238E27FC236}">
                <a16:creationId xmlns:a16="http://schemas.microsoft.com/office/drawing/2014/main" id="{6241E84F-535E-4CF7-8D6E-ED6F999E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221">
            <a:off x="4387289" y="1503215"/>
            <a:ext cx="2806375" cy="20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i2.wp.com/federicogaon.com/wp-content/uploads/2016/04/300.jpg">
            <a:extLst>
              <a:ext uri="{FF2B5EF4-FFF2-40B4-BE49-F238E27FC236}">
                <a16:creationId xmlns:a16="http://schemas.microsoft.com/office/drawing/2014/main" id="{8D67BA5E-425B-41AE-B4BF-E10EF977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5400">
            <a:off x="4231326" y="329849"/>
            <a:ext cx="3118303" cy="166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20A57CF-D3F0-46F6-B593-A901D1A6E0E6}"/>
              </a:ext>
            </a:extLst>
          </p:cNvPr>
          <p:cNvSpPr/>
          <p:nvPr/>
        </p:nvSpPr>
        <p:spPr>
          <a:xfrm>
            <a:off x="3077954" y="1669256"/>
            <a:ext cx="1017767" cy="654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8AB62B4F-179D-43E3-8AD2-F49D3BB3F768}"/>
              </a:ext>
            </a:extLst>
          </p:cNvPr>
          <p:cNvSpPr/>
          <p:nvPr/>
        </p:nvSpPr>
        <p:spPr>
          <a:xfrm>
            <a:off x="7660961" y="1609445"/>
            <a:ext cx="1017767" cy="654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56" name="Picture 32" descr="https://psicologosedomexico.files.wordpress.com/2015/01/2.jpg">
            <a:extLst>
              <a:ext uri="{FF2B5EF4-FFF2-40B4-BE49-F238E27FC236}">
                <a16:creationId xmlns:a16="http://schemas.microsoft.com/office/drawing/2014/main" id="{4835FDF1-D160-468E-9FEC-BE20F86D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52">
            <a:off x="2152358" y="4679338"/>
            <a:ext cx="1851190" cy="185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BC65889E-943C-420D-8C83-2BEDFD381D9F}"/>
              </a:ext>
            </a:extLst>
          </p:cNvPr>
          <p:cNvSpPr/>
          <p:nvPr/>
        </p:nvSpPr>
        <p:spPr>
          <a:xfrm>
            <a:off x="5031337" y="5116376"/>
            <a:ext cx="1017767" cy="654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58" name="Picture 34" descr="https://thumbs.dreamstime.com/z/problema-t%C3%A9cnico-joven-preocupante-del-hombre-de-negocios-en-el-ordenador-39928217.jpg">
            <a:extLst>
              <a:ext uri="{FF2B5EF4-FFF2-40B4-BE49-F238E27FC236}">
                <a16:creationId xmlns:a16="http://schemas.microsoft.com/office/drawing/2014/main" id="{A1ED1416-9158-4A7B-8679-F9DB87CA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615">
            <a:off x="6897544" y="4609235"/>
            <a:ext cx="2804913" cy="20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557296"/>
      </p:ext>
    </p:extLst>
  </p:cSld>
  <p:clrMapOvr>
    <a:masterClrMapping/>
  </p:clrMapOvr>
  <p:transition spd="slow" advClick="0" advTm="2000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92A3E-BA8E-461E-B351-FB08CA7B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800532" cy="771783"/>
          </a:xfrm>
        </p:spPr>
        <p:txBody>
          <a:bodyPr/>
          <a:lstStyle/>
          <a:p>
            <a:r>
              <a:rPr lang="en-US" sz="4000" i="1" u="sng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Pasos</a:t>
            </a:r>
            <a:r>
              <a:rPr lang="en-US" sz="40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i="1" u="sng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Faciles</a:t>
            </a:r>
            <a:r>
              <a:rPr lang="en-US" sz="40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???</a:t>
            </a:r>
            <a:endParaRPr lang="es-MX" sz="4000" i="1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s://static8.depositphotos.com/1074452/1044/i/950/depositphotos_10449509-stock-photo-hard-easy-computer-keys-showing.jpg">
            <a:extLst>
              <a:ext uri="{FF2B5EF4-FFF2-40B4-BE49-F238E27FC236}">
                <a16:creationId xmlns:a16="http://schemas.microsoft.com/office/drawing/2014/main" id="{01645C7D-0F0E-4588-9C55-D085C852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9077">
            <a:off x="7872217" y="2850429"/>
            <a:ext cx="2516588" cy="25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definicionabc.com/wp-content/uploads/2013/04/Dif%C3%ADcil.png">
            <a:extLst>
              <a:ext uri="{FF2B5EF4-FFF2-40B4-BE49-F238E27FC236}">
                <a16:creationId xmlns:a16="http://schemas.microsoft.com/office/drawing/2014/main" id="{77163114-BAEA-41AC-A34E-ACCE7CAF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4126">
            <a:off x="5403451" y="381663"/>
            <a:ext cx="2208656" cy="22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nteligenciadedios.com/images/2.jpg">
            <a:extLst>
              <a:ext uri="{FF2B5EF4-FFF2-40B4-BE49-F238E27FC236}">
                <a16:creationId xmlns:a16="http://schemas.microsoft.com/office/drawing/2014/main" id="{33E7B215-8D98-474C-9429-3ED6C2C4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9172">
            <a:off x="639151" y="2824624"/>
            <a:ext cx="4814453" cy="320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4DA0DD-8B13-4F61-8DB7-D47AED4C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5044515"/>
      </p:ext>
    </p:extLst>
  </p:cSld>
  <p:clrMapOvr>
    <a:masterClrMapping/>
  </p:clrMapOvr>
  <p:transition spd="slow" advClick="0" advTm="20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s://libropsicologiadelexito.files.wordpress.com/2016/03/el-camino-del-c3a9xito-mario-luna-psicologc3ada-del-c3a9xito.png">
            <a:extLst>
              <a:ext uri="{FF2B5EF4-FFF2-40B4-BE49-F238E27FC236}">
                <a16:creationId xmlns:a16="http://schemas.microsoft.com/office/drawing/2014/main" id="{3F08193C-8509-4B89-AF8D-0710ECCA48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41" y="4202545"/>
            <a:ext cx="4449572" cy="23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carlesaparicio.net/wp-content/uploads/2014/02/liderpublico-e1391355039129.jpg">
            <a:extLst>
              <a:ext uri="{FF2B5EF4-FFF2-40B4-BE49-F238E27FC236}">
                <a16:creationId xmlns:a16="http://schemas.microsoft.com/office/drawing/2014/main" id="{30D29F3C-87FC-458C-8867-EC6C2087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6639" flipH="1">
            <a:off x="340719" y="451826"/>
            <a:ext cx="5232527" cy="19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2.ual.es/ci2bual/wp-content/uploads/comunicar_informacion.jpg">
            <a:extLst>
              <a:ext uri="{FF2B5EF4-FFF2-40B4-BE49-F238E27FC236}">
                <a16:creationId xmlns:a16="http://schemas.microsoft.com/office/drawing/2014/main" id="{606E7ED6-0DAE-4CEE-9B87-58BA07F3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274">
            <a:off x="7191431" y="272824"/>
            <a:ext cx="3285423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errar llave 16">
            <a:extLst>
              <a:ext uri="{FF2B5EF4-FFF2-40B4-BE49-F238E27FC236}">
                <a16:creationId xmlns:a16="http://schemas.microsoft.com/office/drawing/2014/main" id="{A1D5F7CA-E5C0-44F3-8651-89C1EBD6CEEF}"/>
              </a:ext>
            </a:extLst>
          </p:cNvPr>
          <p:cNvSpPr/>
          <p:nvPr/>
        </p:nvSpPr>
        <p:spPr>
          <a:xfrm rot="5400000">
            <a:off x="5225915" y="-626522"/>
            <a:ext cx="896267" cy="8285262"/>
          </a:xfrm>
          <a:prstGeom prst="rightBrace">
            <a:avLst>
              <a:gd name="adj1" fmla="val 91726"/>
              <a:gd name="adj2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652702"/>
      </p:ext>
    </p:extLst>
  </p:cSld>
  <p:clrMapOvr>
    <a:masterClrMapping/>
  </p:clrMapOvr>
  <p:transition spd="slow" advClick="0" advTm="20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2737" y="0"/>
            <a:ext cx="9501751" cy="981635"/>
          </a:xfrm>
        </p:spPr>
        <p:txBody>
          <a:bodyPr/>
          <a:lstStyle/>
          <a:p>
            <a:pPr algn="ctr" defTabSz="914400"/>
            <a:r>
              <a:rPr lang="es-AR" sz="60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Despliegue Continuo 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35" y="4453790"/>
            <a:ext cx="9697130" cy="1927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2" y="1106747"/>
            <a:ext cx="4455951" cy="2972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97" y="1106747"/>
            <a:ext cx="6295346" cy="2812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9488395"/>
      </p:ext>
    </p:extLst>
  </p:cSld>
  <p:clrMapOvr>
    <a:masterClrMapping/>
  </p:clrMapOvr>
  <p:transition spd="slow" advClick="0" advTm="20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www.guiaderestaurantesencanarias.com/wp-content/uploads/2015/02/ahorra-tiempo-y-dinero-1024x682.jpg">
            <a:extLst>
              <a:ext uri="{FF2B5EF4-FFF2-40B4-BE49-F238E27FC236}">
                <a16:creationId xmlns:a16="http://schemas.microsoft.com/office/drawing/2014/main" id="{790D1044-CA73-42BC-B8EE-844ED7FF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3066">
            <a:off x="680291" y="654199"/>
            <a:ext cx="3790763" cy="25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sebascelis.com/imagenes/trabajar-por-dinero.jpg">
            <a:extLst>
              <a:ext uri="{FF2B5EF4-FFF2-40B4-BE49-F238E27FC236}">
                <a16:creationId xmlns:a16="http://schemas.microsoft.com/office/drawing/2014/main" id="{3C4543B4-B1A1-4E4E-A168-240768E1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798">
            <a:off x="6762890" y="547744"/>
            <a:ext cx="3630000" cy="27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4.bp.blogspot.com/-KRvqh_Y66Bk/VH9LAzpAu8I/AAAAAAAAE_o/HH2vhN7JFNk/s1600/Geniol%2B-%2Bafiche%2B2.jpg">
            <a:extLst>
              <a:ext uri="{FF2B5EF4-FFF2-40B4-BE49-F238E27FC236}">
                <a16:creationId xmlns:a16="http://schemas.microsoft.com/office/drawing/2014/main" id="{60306427-EC69-43B0-8190-D0C45C6AB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02" y="2885345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25888"/>
      </p:ext>
    </p:extLst>
  </p:cSld>
  <p:clrMapOvr>
    <a:masterClrMapping/>
  </p:clrMapOvr>
  <p:transition spd="slow" advClick="0" advTm="20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0451" y="442078"/>
            <a:ext cx="6925337" cy="1400530"/>
          </a:xfrm>
        </p:spPr>
        <p:txBody>
          <a:bodyPr/>
          <a:lstStyle/>
          <a:p>
            <a:pPr algn="ctr" defTabSz="914400"/>
            <a:r>
              <a:rPr lang="es-AR" i="1" dirty="0"/>
              <a:t>PASO 1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980049" y="1708105"/>
            <a:ext cx="823190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SERVIDOR DE INTEGRACION CONTINUA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7" y="4859190"/>
            <a:ext cx="4645069" cy="13384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82" y="3169222"/>
            <a:ext cx="3379935" cy="3379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7603021"/>
      </p:ext>
    </p:extLst>
  </p:cSld>
  <p:clrMapOvr>
    <a:masterClrMapping/>
  </p:clrMapOvr>
  <p:transition spd="slow" advClick="0" advTm="20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69126"/>
            <a:ext cx="11203315" cy="2124635"/>
          </a:xfrm>
        </p:spPr>
        <p:txBody>
          <a:bodyPr/>
          <a:lstStyle/>
          <a:p>
            <a:pPr algn="ctr" defTabSz="914400"/>
            <a:r>
              <a:rPr lang="es-AR" sz="3200" i="1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INFRAESTRUCTURA MINIMA NECESARIA PARA REALIZAR  DESPLIEGUE CONTINUO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45" y="2339788"/>
            <a:ext cx="8214110" cy="42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55965"/>
      </p:ext>
    </p:extLst>
  </p:cSld>
  <p:clrMapOvr>
    <a:masterClrMapping/>
  </p:clrMapOvr>
  <p:transition spd="slow" advClick="0" advTm="20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servidor">
            <a:extLst>
              <a:ext uri="{FF2B5EF4-FFF2-40B4-BE49-F238E27FC236}">
                <a16:creationId xmlns:a16="http://schemas.microsoft.com/office/drawing/2014/main" id="{E59DACD0-3F26-43E2-A268-F5768B09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6" y="1647590"/>
            <a:ext cx="4332374" cy="12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codigo">
            <a:extLst>
              <a:ext uri="{FF2B5EF4-FFF2-40B4-BE49-F238E27FC236}">
                <a16:creationId xmlns:a16="http://schemas.microsoft.com/office/drawing/2014/main" id="{A21F9C95-B8DD-424C-A6C8-BDA29A2D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32" y="3647748"/>
            <a:ext cx="2852935" cy="169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sultado de imagen para inspeccion">
            <a:extLst>
              <a:ext uri="{FF2B5EF4-FFF2-40B4-BE49-F238E27FC236}">
                <a16:creationId xmlns:a16="http://schemas.microsoft.com/office/drawing/2014/main" id="{EF2047DB-69E6-4ACF-AF4B-5021DC84E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553" r="15622"/>
          <a:stretch/>
        </p:blipFill>
        <p:spPr bwMode="auto">
          <a:xfrm>
            <a:off x="703152" y="3697000"/>
            <a:ext cx="128982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How to Commit">
            <a:extLst>
              <a:ext uri="{FF2B5EF4-FFF2-40B4-BE49-F238E27FC236}">
                <a16:creationId xmlns:a16="http://schemas.microsoft.com/office/drawing/2014/main" id="{0E4BFEC0-869E-4050-B895-1804823B5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5"/>
          <a:stretch/>
        </p:blipFill>
        <p:spPr bwMode="auto">
          <a:xfrm>
            <a:off x="260572" y="5620405"/>
            <a:ext cx="2309241" cy="12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Resultado de imagen para check">
            <a:extLst>
              <a:ext uri="{FF2B5EF4-FFF2-40B4-BE49-F238E27FC236}">
                <a16:creationId xmlns:a16="http://schemas.microsoft.com/office/drawing/2014/main" id="{B2E83F29-687E-4714-A9F7-E2D56655D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39" y="5376593"/>
            <a:ext cx="1144775" cy="123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Imagen relacionada">
            <a:extLst>
              <a:ext uri="{FF2B5EF4-FFF2-40B4-BE49-F238E27FC236}">
                <a16:creationId xmlns:a16="http://schemas.microsoft.com/office/drawing/2014/main" id="{1BB47A86-ED2D-424A-8C48-36B9ECE0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2680108"/>
            <a:ext cx="1450209" cy="19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perforce">
            <a:extLst>
              <a:ext uri="{FF2B5EF4-FFF2-40B4-BE49-F238E27FC236}">
                <a16:creationId xmlns:a16="http://schemas.microsoft.com/office/drawing/2014/main" id="{91FD5511-AC5D-4906-86FF-F5B438681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4" t="36123" r="744" b="36997"/>
          <a:stretch/>
        </p:blipFill>
        <p:spPr bwMode="auto">
          <a:xfrm>
            <a:off x="6310436" y="5539983"/>
            <a:ext cx="4137967" cy="11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9042610E-3F0F-4D11-BC15-908667574A08}"/>
              </a:ext>
            </a:extLst>
          </p:cNvPr>
          <p:cNvSpPr/>
          <p:nvPr/>
        </p:nvSpPr>
        <p:spPr>
          <a:xfrm>
            <a:off x="2424924" y="2945147"/>
            <a:ext cx="723757" cy="632651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curvada hacia abajo 11">
            <a:extLst>
              <a:ext uri="{FF2B5EF4-FFF2-40B4-BE49-F238E27FC236}">
                <a16:creationId xmlns:a16="http://schemas.microsoft.com/office/drawing/2014/main" id="{4AFB05B9-D9BE-40EC-B789-B0F9CC75CBD5}"/>
              </a:ext>
            </a:extLst>
          </p:cNvPr>
          <p:cNvSpPr/>
          <p:nvPr/>
        </p:nvSpPr>
        <p:spPr>
          <a:xfrm>
            <a:off x="1580862" y="3358728"/>
            <a:ext cx="1126895" cy="756085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3" name="Signo más 12">
            <a:extLst>
              <a:ext uri="{FF2B5EF4-FFF2-40B4-BE49-F238E27FC236}">
                <a16:creationId xmlns:a16="http://schemas.microsoft.com/office/drawing/2014/main" id="{77FC3751-C3AA-4759-B814-8255806FA5B6}"/>
              </a:ext>
            </a:extLst>
          </p:cNvPr>
          <p:cNvSpPr/>
          <p:nvPr/>
        </p:nvSpPr>
        <p:spPr>
          <a:xfrm>
            <a:off x="2679501" y="5710778"/>
            <a:ext cx="572397" cy="648072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Picture 4" descr="Resultado de imagen para implementacion">
            <a:extLst>
              <a:ext uri="{FF2B5EF4-FFF2-40B4-BE49-F238E27FC236}">
                <a16:creationId xmlns:a16="http://schemas.microsoft.com/office/drawing/2014/main" id="{A8F6883B-CEA7-474C-88BA-2D94584D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69" y="412188"/>
            <a:ext cx="2467521" cy="167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brir llave 14">
            <a:extLst>
              <a:ext uri="{FF2B5EF4-FFF2-40B4-BE49-F238E27FC236}">
                <a16:creationId xmlns:a16="http://schemas.microsoft.com/office/drawing/2014/main" id="{1730529F-8CA6-41D5-BCC1-D302B12915F2}"/>
              </a:ext>
            </a:extLst>
          </p:cNvPr>
          <p:cNvSpPr/>
          <p:nvPr/>
        </p:nvSpPr>
        <p:spPr>
          <a:xfrm rot="16200000">
            <a:off x="8979798" y="766799"/>
            <a:ext cx="1040265" cy="3066616"/>
          </a:xfrm>
          <a:prstGeom prst="leftBrace">
            <a:avLst>
              <a:gd name="adj1" fmla="val 38644"/>
              <a:gd name="adj2" fmla="val 48791"/>
            </a:avLst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Picture 6" descr="Resultado de imagen para subversion">
            <a:extLst>
              <a:ext uri="{FF2B5EF4-FFF2-40B4-BE49-F238E27FC236}">
                <a16:creationId xmlns:a16="http://schemas.microsoft.com/office/drawing/2014/main" id="{613962EB-C073-4504-8205-FE9D7E48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500" y="3582884"/>
            <a:ext cx="2935748" cy="175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4D51594-0633-4839-B3EA-9315C9FC4CFA}"/>
              </a:ext>
            </a:extLst>
          </p:cNvPr>
          <p:cNvSpPr txBox="1"/>
          <p:nvPr/>
        </p:nvSpPr>
        <p:spPr>
          <a:xfrm>
            <a:off x="101669" y="133932"/>
            <a:ext cx="816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200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Paso 2 </a:t>
            </a:r>
          </a:p>
          <a:p>
            <a:r>
              <a:rPr lang="es-AR" sz="4200" i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Source</a:t>
            </a:r>
            <a:r>
              <a:rPr lang="es-AR" sz="4200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control </a:t>
            </a:r>
            <a:r>
              <a:rPr lang="es-AR" sz="4200" i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commit</a:t>
            </a:r>
            <a:r>
              <a:rPr lang="es-AR" sz="4200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AR" sz="4200" i="1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check</a:t>
            </a:r>
            <a:endParaRPr lang="es-AR" sz="4200" i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7840073"/>
      </p:ext>
    </p:extLst>
  </p:cSld>
  <p:clrMapOvr>
    <a:masterClrMapping/>
  </p:clrMapOvr>
  <p:transition spd="slow" advClick="0" advTm="20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ejecutar codigo">
            <a:extLst>
              <a:ext uri="{FF2B5EF4-FFF2-40B4-BE49-F238E27FC236}">
                <a16:creationId xmlns:a16="http://schemas.microsoft.com/office/drawing/2014/main" id="{4EFBD09A-2B1B-4D81-96C0-9268CB3B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3" y="1158425"/>
            <a:ext cx="3491905" cy="23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aceptado">
            <a:extLst>
              <a:ext uri="{FF2B5EF4-FFF2-40B4-BE49-F238E27FC236}">
                <a16:creationId xmlns:a16="http://schemas.microsoft.com/office/drawing/2014/main" id="{0B50DFF4-360D-4580-9958-05664D5E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869160"/>
            <a:ext cx="2736304" cy="179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persona, hombre, interior, sujetando&#10;&#10;Descripción generada con confianza muy alta">
            <a:extLst>
              <a:ext uri="{FF2B5EF4-FFF2-40B4-BE49-F238E27FC236}">
                <a16:creationId xmlns:a16="http://schemas.microsoft.com/office/drawing/2014/main" id="{DA6AFF9F-5E2D-44AA-8590-F0CB8CFEE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950811"/>
            <a:ext cx="4743450" cy="2219325"/>
          </a:xfrm>
          <a:prstGeom prst="rect">
            <a:avLst/>
          </a:prstGeom>
        </p:spPr>
      </p:pic>
      <p:pic>
        <p:nvPicPr>
          <p:cNvPr id="7" name="Picture 10" descr="Resultado de imagen para mensaje">
            <a:extLst>
              <a:ext uri="{FF2B5EF4-FFF2-40B4-BE49-F238E27FC236}">
                <a16:creationId xmlns:a16="http://schemas.microsoft.com/office/drawing/2014/main" id="{F26D1953-0F60-4C3E-BC44-7E4518F70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03" y="3471016"/>
            <a:ext cx="4788023" cy="23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B9B3243-C520-4B5F-A5C6-4A8D30EE4EDF}"/>
              </a:ext>
            </a:extLst>
          </p:cNvPr>
          <p:cNvSpPr txBox="1"/>
          <p:nvPr/>
        </p:nvSpPr>
        <p:spPr>
          <a:xfrm>
            <a:off x="101669" y="373790"/>
            <a:ext cx="462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i="1" u="sng" dirty="0"/>
              <a:t>Principal ventaja</a:t>
            </a:r>
          </a:p>
        </p:txBody>
      </p:sp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7699340C-D1AF-4C33-99D7-1BF9C6C6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2822135"/>
            <a:ext cx="2671083" cy="177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647336F0-0CBA-44BF-B25A-1A1EC82D0A91}"/>
              </a:ext>
            </a:extLst>
          </p:cNvPr>
          <p:cNvCxnSpPr>
            <a:cxnSpLocks/>
          </p:cNvCxnSpPr>
          <p:nvPr/>
        </p:nvCxnSpPr>
        <p:spPr>
          <a:xfrm>
            <a:off x="3861033" y="1834824"/>
            <a:ext cx="1182700" cy="926600"/>
          </a:xfrm>
          <a:prstGeom prst="curvedConnector3">
            <a:avLst>
              <a:gd name="adj1" fmla="val 1138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curvado 10">
            <a:extLst>
              <a:ext uri="{FF2B5EF4-FFF2-40B4-BE49-F238E27FC236}">
                <a16:creationId xmlns:a16="http://schemas.microsoft.com/office/drawing/2014/main" id="{8FABDDDA-B0B9-475A-87E1-0841165FA5BC}"/>
              </a:ext>
            </a:extLst>
          </p:cNvPr>
          <p:cNvCxnSpPr/>
          <p:nvPr/>
        </p:nvCxnSpPr>
        <p:spPr>
          <a:xfrm rot="5400000">
            <a:off x="2070816" y="4005759"/>
            <a:ext cx="898587" cy="712040"/>
          </a:xfrm>
          <a:prstGeom prst="curvedConnector3">
            <a:avLst>
              <a:gd name="adj1" fmla="val -1488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81476"/>
      </p:ext>
    </p:extLst>
  </p:cSld>
  <p:clrMapOvr>
    <a:masterClrMapping/>
  </p:clrMapOvr>
  <p:transition spd="slow" advClick="0" advTm="20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2C25519-AD38-4CA5-A6D5-C13DE286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40" y="511332"/>
            <a:ext cx="4704899" cy="30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stop">
            <a:extLst>
              <a:ext uri="{FF2B5EF4-FFF2-40B4-BE49-F238E27FC236}">
                <a16:creationId xmlns:a16="http://schemas.microsoft.com/office/drawing/2014/main" id="{2C399A1A-2E8F-4363-A605-E979463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17" y="3567054"/>
            <a:ext cx="2808312" cy="16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no gif">
            <a:extLst>
              <a:ext uri="{FF2B5EF4-FFF2-40B4-BE49-F238E27FC236}">
                <a16:creationId xmlns:a16="http://schemas.microsoft.com/office/drawing/2014/main" id="{5FAF4241-8AA6-4C15-8186-89900F0CDC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20" y="3675694"/>
            <a:ext cx="2417260" cy="170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sultado de imagen para repositorio">
            <a:extLst>
              <a:ext uri="{FF2B5EF4-FFF2-40B4-BE49-F238E27FC236}">
                <a16:creationId xmlns:a16="http://schemas.microsoft.com/office/drawing/2014/main" id="{79663DE0-8168-488A-BB82-6E96A5B2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12" y="5195654"/>
            <a:ext cx="1629147" cy="162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06B58FD2-DC85-49EC-A6EE-1B3BF2AD1110}"/>
              </a:ext>
            </a:extLst>
          </p:cNvPr>
          <p:cNvSpPr/>
          <p:nvPr/>
        </p:nvSpPr>
        <p:spPr>
          <a:xfrm>
            <a:off x="4211308" y="4025480"/>
            <a:ext cx="720080" cy="778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905A18AA-F768-4BFC-84D7-2441F7510D8B}"/>
              </a:ext>
            </a:extLst>
          </p:cNvPr>
          <p:cNvSpPr/>
          <p:nvPr/>
        </p:nvSpPr>
        <p:spPr>
          <a:xfrm rot="10800000">
            <a:off x="7661957" y="5531318"/>
            <a:ext cx="906623" cy="957820"/>
          </a:xfrm>
          <a:prstGeom prst="bentArrow">
            <a:avLst>
              <a:gd name="adj1" fmla="val 35086"/>
              <a:gd name="adj2" fmla="val 29834"/>
              <a:gd name="adj3" fmla="val 36347"/>
              <a:gd name="adj4" fmla="val 36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F59F362-0013-47E9-BF9F-CC5C8DFA8CD9}"/>
              </a:ext>
            </a:extLst>
          </p:cNvPr>
          <p:cNvSpPr/>
          <p:nvPr/>
        </p:nvSpPr>
        <p:spPr>
          <a:xfrm>
            <a:off x="6982755" y="4140613"/>
            <a:ext cx="720080" cy="778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1" name="Picture 10" descr="Resultado de imagen para error">
            <a:extLst>
              <a:ext uri="{FF2B5EF4-FFF2-40B4-BE49-F238E27FC236}">
                <a16:creationId xmlns:a16="http://schemas.microsoft.com/office/drawing/2014/main" id="{0426A2D4-330B-4E8A-B36D-8543ED500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67" y="3284984"/>
            <a:ext cx="2502748" cy="24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5F57EC0C-AE02-4E50-95D5-08D724D7981B}"/>
              </a:ext>
            </a:extLst>
          </p:cNvPr>
          <p:cNvSpPr/>
          <p:nvPr/>
        </p:nvSpPr>
        <p:spPr>
          <a:xfrm rot="5400000" flipV="1">
            <a:off x="2559186" y="2314248"/>
            <a:ext cx="906623" cy="1034849"/>
          </a:xfrm>
          <a:prstGeom prst="bentArrow">
            <a:avLst>
              <a:gd name="adj1" fmla="val 35086"/>
              <a:gd name="adj2" fmla="val 29834"/>
              <a:gd name="adj3" fmla="val 36347"/>
              <a:gd name="adj4" fmla="val 36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07A325-62D1-4078-A12D-3515FF793F3F}"/>
              </a:ext>
            </a:extLst>
          </p:cNvPr>
          <p:cNvSpPr txBox="1"/>
          <p:nvPr/>
        </p:nvSpPr>
        <p:spPr>
          <a:xfrm>
            <a:off x="540580" y="621824"/>
            <a:ext cx="3295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i="1" u="sng" dirty="0"/>
              <a:t>Línea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3188902922"/>
      </p:ext>
    </p:extLst>
  </p:cSld>
  <p:clrMapOvr>
    <a:masterClrMapping/>
  </p:clrMapOvr>
  <p:transition spd="slow" advClick="0" advTm="20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C53A2C-C7F4-4555-9A5C-946B29FB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09" y="4746827"/>
            <a:ext cx="6428174" cy="852512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0B050"/>
                </a:solidFill>
              </a:rPr>
              <a:t>Continuous Deployment</a:t>
            </a:r>
            <a:endParaRPr lang="es-AR" sz="4000" dirty="0">
              <a:solidFill>
                <a:srgbClr val="00B050"/>
              </a:solidFill>
            </a:endParaRPr>
          </a:p>
        </p:txBody>
      </p:sp>
      <p:pic>
        <p:nvPicPr>
          <p:cNvPr id="5" name="Picture 2" descr="Resultado de imagen para retroalimentacion">
            <a:extLst>
              <a:ext uri="{FF2B5EF4-FFF2-40B4-BE49-F238E27FC236}">
                <a16:creationId xmlns:a16="http://schemas.microsoft.com/office/drawing/2014/main" id="{66CCF81A-BAAB-46A2-8321-9FDCD6DA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47" y="1255394"/>
            <a:ext cx="2691513" cy="269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0D45E25E-DEEB-4B72-B9CE-216021EB66A3}"/>
              </a:ext>
            </a:extLst>
          </p:cNvPr>
          <p:cNvSpPr/>
          <p:nvPr/>
        </p:nvSpPr>
        <p:spPr>
          <a:xfrm>
            <a:off x="1135713" y="4012440"/>
            <a:ext cx="864096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Picture 4" descr="Resultado de imagen para equipo">
            <a:extLst>
              <a:ext uri="{FF2B5EF4-FFF2-40B4-BE49-F238E27FC236}">
                <a16:creationId xmlns:a16="http://schemas.microsoft.com/office/drawing/2014/main" id="{B84C7BAE-7B29-4AD1-868B-1333B83D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96" y="74707"/>
            <a:ext cx="2952328" cy="252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rapido">
            <a:extLst>
              <a:ext uri="{FF2B5EF4-FFF2-40B4-BE49-F238E27FC236}">
                <a16:creationId xmlns:a16="http://schemas.microsoft.com/office/drawing/2014/main" id="{A2D95031-FFC1-4CD2-A170-0676D551E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075" y="2572280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 igual a 8">
            <a:extLst>
              <a:ext uri="{FF2B5EF4-FFF2-40B4-BE49-F238E27FC236}">
                <a16:creationId xmlns:a16="http://schemas.microsoft.com/office/drawing/2014/main" id="{5791A5A0-2D87-42FF-9E96-BC1E63D458A4}"/>
              </a:ext>
            </a:extLst>
          </p:cNvPr>
          <p:cNvSpPr/>
          <p:nvPr/>
        </p:nvSpPr>
        <p:spPr>
          <a:xfrm>
            <a:off x="7606580" y="2735172"/>
            <a:ext cx="1335028" cy="936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0" name="Picture 8" descr="Resultado de imagen para calidad">
            <a:extLst>
              <a:ext uri="{FF2B5EF4-FFF2-40B4-BE49-F238E27FC236}">
                <a16:creationId xmlns:a16="http://schemas.microsoft.com/office/drawing/2014/main" id="{57E20491-6949-4129-9A3A-63A2D391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3702790"/>
            <a:ext cx="2558004" cy="25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4A8127E5-D73D-49F1-900A-A47C19D90995}"/>
              </a:ext>
            </a:extLst>
          </p:cNvPr>
          <p:cNvSpPr/>
          <p:nvPr/>
        </p:nvSpPr>
        <p:spPr>
          <a:xfrm rot="5400000">
            <a:off x="5307401" y="2775581"/>
            <a:ext cx="965827" cy="731520"/>
          </a:xfrm>
          <a:prstGeom prst="bentUpArrow">
            <a:avLst>
              <a:gd name="adj1" fmla="val 39493"/>
              <a:gd name="adj2" fmla="val 34058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7F72D2-D7BC-45EE-817E-4D97D30675BF}"/>
              </a:ext>
            </a:extLst>
          </p:cNvPr>
          <p:cNvSpPr txBox="1"/>
          <p:nvPr/>
        </p:nvSpPr>
        <p:spPr>
          <a:xfrm>
            <a:off x="6742483" y="556493"/>
            <a:ext cx="457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i="1" u="sng" dirty="0"/>
              <a:t>Teniendo como meta</a:t>
            </a:r>
          </a:p>
        </p:txBody>
      </p:sp>
    </p:spTree>
    <p:extLst>
      <p:ext uri="{BB962C8B-B14F-4D97-AF65-F5344CB8AC3E}">
        <p14:creationId xmlns:p14="http://schemas.microsoft.com/office/powerpoint/2010/main" val="4087922084"/>
      </p:ext>
    </p:extLst>
  </p:cSld>
  <p:clrMapOvr>
    <a:masterClrMapping/>
  </p:clrMapOvr>
  <p:transition spd="slow" advClick="0" advTm="20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4062" y="350348"/>
            <a:ext cx="9404723" cy="1118505"/>
          </a:xfrm>
        </p:spPr>
        <p:txBody>
          <a:bodyPr/>
          <a:lstStyle/>
          <a:p>
            <a:r>
              <a:rPr lang="es-AR" i="1" dirty="0"/>
              <a:t>Paso 3 </a:t>
            </a:r>
            <a:br>
              <a:rPr lang="es-AR" i="1" dirty="0"/>
            </a:br>
            <a:r>
              <a:rPr lang="es-AR" i="1" dirty="0"/>
              <a:t>Simple </a:t>
            </a:r>
            <a:r>
              <a:rPr lang="es-AR" i="1" dirty="0" err="1"/>
              <a:t>deployment</a:t>
            </a:r>
            <a:r>
              <a:rPr lang="es-AR" i="1" dirty="0"/>
              <a:t> script </a:t>
            </a:r>
            <a:br>
              <a:rPr lang="es-AR" sz="4400" i="1" u="sng" dirty="0"/>
            </a:br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769" y="4258682"/>
            <a:ext cx="2423459" cy="19489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40" y="1313330"/>
            <a:ext cx="3207641" cy="21378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57" y="3451224"/>
            <a:ext cx="5697917" cy="30406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62" y="1765509"/>
            <a:ext cx="2803061" cy="280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1921"/>
      </p:ext>
    </p:extLst>
  </p:cSld>
  <p:clrMapOvr>
    <a:masterClrMapping/>
  </p:clrMapOvr>
  <p:transition spd="slow" advClick="0" advTm="20000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741</TotalTime>
  <Words>87</Words>
  <Application>Microsoft Office PowerPoint</Application>
  <PresentationFormat>Panorámica</PresentationFormat>
  <Paragraphs>22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Despliegue Continuo en 5 pasos sencillos </vt:lpstr>
      <vt:lpstr>Despliegue Continuo </vt:lpstr>
      <vt:lpstr>PASO 1</vt:lpstr>
      <vt:lpstr>INFRAESTRUCTURA MINIMA NECESARIA PARA REALIZAR  DESPLIEGUE CONTINUO</vt:lpstr>
      <vt:lpstr>Presentación de PowerPoint</vt:lpstr>
      <vt:lpstr>Presentación de PowerPoint</vt:lpstr>
      <vt:lpstr>Presentación de PowerPoint</vt:lpstr>
      <vt:lpstr>Continuous Deployment</vt:lpstr>
      <vt:lpstr>Paso 3  Simple deployment script  </vt:lpstr>
      <vt:lpstr>Presentación de PowerPoint</vt:lpstr>
      <vt:lpstr>Presentación de PowerPoint</vt:lpstr>
      <vt:lpstr>Presentación de PowerPoint</vt:lpstr>
      <vt:lpstr>Paso 4  Real-time alerting   </vt:lpstr>
      <vt:lpstr>Presentación de PowerPoint</vt:lpstr>
      <vt:lpstr>Sencilla regla…</vt:lpstr>
      <vt:lpstr>Paso 5 Root cause analysis (five whys)</vt:lpstr>
      <vt:lpstr>Presentación de PowerPoint</vt:lpstr>
      <vt:lpstr>Pasos Faciles???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Despliegue Continuo en 5 pasos sencillos</dc:title>
  <dc:creator>CASA</dc:creator>
  <cp:lastModifiedBy>Eduardo</cp:lastModifiedBy>
  <cp:revision>26</cp:revision>
  <dcterms:created xsi:type="dcterms:W3CDTF">2017-10-07T17:09:47Z</dcterms:created>
  <dcterms:modified xsi:type="dcterms:W3CDTF">2017-10-10T01:15:20Z</dcterms:modified>
</cp:coreProperties>
</file>